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4"/>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Lst>
  <p:sldSz cx="9144000" cy="5143500" type="screen16x9"/>
  <p:notesSz cx="6858000" cy="9144000"/>
  <p:embeddedFontLst>
    <p:embeddedFont>
      <p:font typeface="Lato" panose="020B0604020202020204" charset="0"/>
      <p:regular r:id="rId35"/>
      <p:bold r:id="rId36"/>
      <p:italic r:id="rId37"/>
      <p:boldItalic r:id="rId38"/>
    </p:embeddedFont>
    <p:embeddedFont>
      <p:font typeface="Raleway" panose="020B0604020202020204" charset="0"/>
      <p:regular r:id="rId39"/>
      <p:bold r:id="rId40"/>
      <p:italic r:id="rId41"/>
      <p:boldItalic r:id="rId42"/>
    </p:embeddedFont>
    <p:embeddedFont>
      <p:font typeface="Roboto"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ab88358ca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fab88358ca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fab88358c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fab88358c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fab88358ca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fab88358ca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fab88358ca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fab88358ca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fab88358ca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fab88358ca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fab88358ca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fab88358ca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fab88358ca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fab88358ca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202124"/>
                </a:solidFill>
                <a:highlight>
                  <a:srgbClr val="FFFFFF"/>
                </a:highlight>
                <a:latin typeface="Roboto"/>
                <a:ea typeface="Roboto"/>
                <a:cs typeface="Roboto"/>
                <a:sym typeface="Roboto"/>
              </a:rPr>
              <a:t>Peak-to-peak voltage is the distance from the lowest negative amplitude, or trough, to the highest positive amplitude, or crest</a:t>
            </a:r>
            <a:endParaRPr/>
          </a:p>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fab88358ca_0_2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fab88358ca_0_2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fab88358ca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fab88358ca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fab88358ca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fab88358ca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fab88358c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fab88358c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fab88358ca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fab88358ca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fab88358ca_0_2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fab88358ca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fab88358ca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fab88358ca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fab88358ca_0_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fab88358ca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fab88358ca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fab88358ca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ab88358ca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ab88358ca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fab88358ca_0_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fab88358ca_0_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fab88358ca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fab88358ca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fab88358ca_0_3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fab88358ca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fab88358ca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fab88358ca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fab88358ca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fab88358ca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fab88358ca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fab88358ca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fab88358c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fab88358c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fab88358ca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fab88358ca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fab88358ca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fab88358ca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fab88358ca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fab88358ca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4D5156"/>
                </a:solidFill>
                <a:highlight>
                  <a:srgbClr val="FFFFFF"/>
                </a:highlight>
                <a:latin typeface="Roboto"/>
                <a:ea typeface="Roboto"/>
                <a:cs typeface="Roboto"/>
                <a:sym typeface="Roboto"/>
              </a:rPr>
              <a:t>The triboelectric effect is a type of contact electrification on which certain materials become electrically charged after they are separated from a different material with which they were in contact.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fab88358ca_0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fab88358ca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fab88358ca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fab88358ca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fab88358ca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fab88358ca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fab88358c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fab88358c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sarwanpasha.github.io/41467_2020_18471_MOESM4_ESM.mp4"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26190"/>
              <a:buFont typeface="Arial"/>
              <a:buNone/>
            </a:pPr>
            <a:r>
              <a:rPr lang="en"/>
              <a:t>Deep learning enabled smart mats as a scalable</a:t>
            </a:r>
            <a:endParaRPr/>
          </a:p>
          <a:p>
            <a:pPr marL="0" lvl="0" indent="0" algn="l" rtl="0">
              <a:spcBef>
                <a:spcPts val="0"/>
              </a:spcBef>
              <a:spcAft>
                <a:spcPts val="0"/>
              </a:spcAft>
              <a:buNone/>
            </a:pPr>
            <a:r>
              <a:rPr lang="en"/>
              <a:t>floor monitoring system</a:t>
            </a:r>
            <a:endParaRPr/>
          </a:p>
        </p:txBody>
      </p:sp>
      <p:sp>
        <p:nvSpPr>
          <p:cNvPr id="87" name="Google Shape;87;p13"/>
          <p:cNvSpPr txBox="1">
            <a:spLocks noGrp="1"/>
          </p:cNvSpPr>
          <p:nvPr>
            <p:ph type="subTitle" idx="1"/>
          </p:nvPr>
        </p:nvSpPr>
        <p:spPr>
          <a:xfrm>
            <a:off x="769727" y="39650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Sarwan Ali (Ph.D.)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Google Shape;147;p23"/>
          <p:cNvPicPr preferRelativeResize="0"/>
          <p:nvPr/>
        </p:nvPicPr>
        <p:blipFill>
          <a:blip r:embed="rId3">
            <a:alphaModFix/>
          </a:blip>
          <a:stretch>
            <a:fillRect/>
          </a:stretch>
        </p:blipFill>
        <p:spPr>
          <a:xfrm>
            <a:off x="785800" y="984200"/>
            <a:ext cx="7572375" cy="3657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Electrode Coverage Area</a:t>
            </a:r>
            <a:endParaRPr/>
          </a:p>
        </p:txBody>
      </p:sp>
      <p:sp>
        <p:nvSpPr>
          <p:cNvPr id="153" name="Google Shape;153;p24"/>
          <p:cNvSpPr txBox="1">
            <a:spLocks noGrp="1"/>
          </p:cNvSpPr>
          <p:nvPr>
            <p:ph type="body" idx="1"/>
          </p:nvPr>
        </p:nvSpPr>
        <p:spPr>
          <a:xfrm>
            <a:off x="729450" y="1774075"/>
            <a:ext cx="7688700" cy="16419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The triboelectric sensors with different electrode areas generates outputs of different magnitudes, proportional to the effective induced charges on the electrode, making them distinguishable in a parallel connection</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The detailed electrode layout of the floor mats with different electrode coverage rates from 0 to 100% to achieve distinguishable signal patterns after parallel connection</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Black color represents the printed Ag electrode</a:t>
            </a:r>
            <a:endParaRPr>
              <a:solidFill>
                <a:srgbClr val="222222"/>
              </a:solidFill>
            </a:endParaRPr>
          </a:p>
        </p:txBody>
      </p:sp>
      <p:pic>
        <p:nvPicPr>
          <p:cNvPr id="154" name="Google Shape;154;p24"/>
          <p:cNvPicPr preferRelativeResize="0"/>
          <p:nvPr/>
        </p:nvPicPr>
        <p:blipFill>
          <a:blip r:embed="rId3">
            <a:alphaModFix/>
          </a:blip>
          <a:stretch>
            <a:fillRect/>
          </a:stretch>
        </p:blipFill>
        <p:spPr>
          <a:xfrm>
            <a:off x="0" y="3237250"/>
            <a:ext cx="9102324" cy="1906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 Example</a:t>
            </a:r>
            <a:endParaRPr/>
          </a:p>
        </p:txBody>
      </p:sp>
      <p:sp>
        <p:nvSpPr>
          <p:cNvPr id="160" name="Google Shape;160;p25"/>
          <p:cNvSpPr txBox="1">
            <a:spLocks noGrp="1"/>
          </p:cNvSpPr>
          <p:nvPr>
            <p:ph type="body" idx="1"/>
          </p:nvPr>
        </p:nvSpPr>
        <p:spPr>
          <a:xfrm>
            <a:off x="122875" y="2078875"/>
            <a:ext cx="3993900" cy="418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688"/>
              <a:buNone/>
            </a:pPr>
            <a:r>
              <a:rPr lang="en" sz="1012">
                <a:solidFill>
                  <a:srgbClr val="222222"/>
                </a:solidFill>
              </a:rPr>
              <a:t>Small Electrode Coverage Area (output signal of small magnitude)</a:t>
            </a:r>
            <a:endParaRPr sz="1012">
              <a:solidFill>
                <a:srgbClr val="222222"/>
              </a:solidFill>
            </a:endParaRPr>
          </a:p>
        </p:txBody>
      </p:sp>
      <p:pic>
        <p:nvPicPr>
          <p:cNvPr id="161" name="Google Shape;161;p25"/>
          <p:cNvPicPr preferRelativeResize="0"/>
          <p:nvPr/>
        </p:nvPicPr>
        <p:blipFill>
          <a:blip r:embed="rId3">
            <a:alphaModFix/>
          </a:blip>
          <a:stretch>
            <a:fillRect/>
          </a:stretch>
        </p:blipFill>
        <p:spPr>
          <a:xfrm>
            <a:off x="122900" y="2458175"/>
            <a:ext cx="3993875" cy="2685325"/>
          </a:xfrm>
          <a:prstGeom prst="rect">
            <a:avLst/>
          </a:prstGeom>
          <a:noFill/>
          <a:ln>
            <a:noFill/>
          </a:ln>
        </p:spPr>
      </p:pic>
      <p:sp>
        <p:nvSpPr>
          <p:cNvPr id="162" name="Google Shape;162;p25"/>
          <p:cNvSpPr txBox="1">
            <a:spLocks noGrp="1"/>
          </p:cNvSpPr>
          <p:nvPr>
            <p:ph type="body" idx="1"/>
          </p:nvPr>
        </p:nvSpPr>
        <p:spPr>
          <a:xfrm>
            <a:off x="4955925" y="2078875"/>
            <a:ext cx="4087200" cy="418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SzPts val="1018"/>
              <a:buNone/>
            </a:pPr>
            <a:r>
              <a:rPr lang="en" sz="1036">
                <a:solidFill>
                  <a:srgbClr val="222222"/>
                </a:solidFill>
              </a:rPr>
              <a:t>Large Electrode Coverage Area (output signal of large magnitude)</a:t>
            </a:r>
            <a:endParaRPr sz="1302">
              <a:solidFill>
                <a:srgbClr val="222222"/>
              </a:solidFill>
            </a:endParaRPr>
          </a:p>
        </p:txBody>
      </p:sp>
      <p:pic>
        <p:nvPicPr>
          <p:cNvPr id="163" name="Google Shape;163;p25"/>
          <p:cNvPicPr preferRelativeResize="0"/>
          <p:nvPr/>
        </p:nvPicPr>
        <p:blipFill>
          <a:blip r:embed="rId4">
            <a:alphaModFix/>
          </a:blip>
          <a:stretch>
            <a:fillRect/>
          </a:stretch>
        </p:blipFill>
        <p:spPr>
          <a:xfrm>
            <a:off x="5158125" y="2571750"/>
            <a:ext cx="3581324" cy="2571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Working</a:t>
            </a:r>
            <a:endParaRPr/>
          </a:p>
        </p:txBody>
      </p:sp>
      <p:sp>
        <p:nvSpPr>
          <p:cNvPr id="169" name="Google Shape;169;p26"/>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rmAutofit lnSpcReduction="10000"/>
          </a:bodyPr>
          <a:lstStyle/>
          <a:p>
            <a:pPr marL="457200" lvl="0" indent="-304958" algn="l" rtl="0">
              <a:spcBef>
                <a:spcPts val="0"/>
              </a:spcBef>
              <a:spcAft>
                <a:spcPts val="0"/>
              </a:spcAft>
              <a:buClr>
                <a:srgbClr val="222222"/>
              </a:buClr>
              <a:buSzPct val="100000"/>
              <a:buChar char="●"/>
            </a:pPr>
            <a:r>
              <a:rPr lang="en">
                <a:solidFill>
                  <a:srgbClr val="222222"/>
                </a:solidFill>
              </a:rPr>
              <a:t>Since the PET friction layer adopted here is relatively positive, most common materials (e.g., socks and shoe soles) become negatively charged after contacting with it, leaving its surface positively charged</a:t>
            </a:r>
            <a:endParaRPr>
              <a:solidFill>
                <a:srgbClr val="222222"/>
              </a:solidFill>
            </a:endParaRPr>
          </a:p>
          <a:p>
            <a:pPr marL="457200" lvl="0" indent="-304958" algn="l" rtl="0">
              <a:spcBef>
                <a:spcPts val="0"/>
              </a:spcBef>
              <a:spcAft>
                <a:spcPts val="0"/>
              </a:spcAft>
              <a:buClr>
                <a:srgbClr val="222222"/>
              </a:buClr>
              <a:buSzPct val="100000"/>
              <a:buChar char="●"/>
            </a:pPr>
            <a:r>
              <a:rPr lang="en">
                <a:solidFill>
                  <a:srgbClr val="222222"/>
                </a:solidFill>
              </a:rPr>
              <a:t>When a person steps on the DLES-mat with less electrode coverage rate, a certain amount of electrons will be repelled to flow through the external circuit to the ground until new electrostatic equilibrium is achieved</a:t>
            </a:r>
            <a:endParaRPr>
              <a:solidFill>
                <a:srgbClr val="222222"/>
              </a:solidFill>
            </a:endParaRPr>
          </a:p>
          <a:p>
            <a:pPr marL="914400" lvl="1" indent="-293211" algn="l" rtl="0">
              <a:spcBef>
                <a:spcPts val="0"/>
              </a:spcBef>
              <a:spcAft>
                <a:spcPts val="0"/>
              </a:spcAft>
              <a:buClr>
                <a:srgbClr val="222222"/>
              </a:buClr>
              <a:buSzPct val="100000"/>
              <a:buChar char="○"/>
            </a:pPr>
            <a:r>
              <a:rPr lang="en" b="1" u="sng">
                <a:solidFill>
                  <a:srgbClr val="222222"/>
                </a:solidFill>
              </a:rPr>
              <a:t>Note:</a:t>
            </a:r>
            <a:r>
              <a:rPr lang="en">
                <a:solidFill>
                  <a:srgbClr val="222222"/>
                </a:solidFill>
              </a:rPr>
              <a:t> The amount of flowing electrons is proportional to the electrode coverage area</a:t>
            </a:r>
            <a:endParaRPr>
              <a:solidFill>
                <a:srgbClr val="222222"/>
              </a:solidFill>
            </a:endParaRPr>
          </a:p>
          <a:p>
            <a:pPr marL="914400" lvl="1" indent="-293211" algn="l" rtl="0">
              <a:spcBef>
                <a:spcPts val="0"/>
              </a:spcBef>
              <a:spcAft>
                <a:spcPts val="0"/>
              </a:spcAft>
              <a:buClr>
                <a:srgbClr val="222222"/>
              </a:buClr>
              <a:buSzPct val="100000"/>
              <a:buChar char="○"/>
            </a:pPr>
            <a:r>
              <a:rPr lang="en">
                <a:solidFill>
                  <a:srgbClr val="222222"/>
                </a:solidFill>
              </a:rPr>
              <a:t>Stepping on the DLES-mat with less electrode coverage rate generates a smaller output current/voltage pulse</a:t>
            </a:r>
            <a:endParaRPr>
              <a:solidFill>
                <a:srgbClr val="222222"/>
              </a:solidFill>
            </a:endParaRPr>
          </a:p>
          <a:p>
            <a:pPr marL="457200" lvl="0" indent="-304958" algn="l" rtl="0">
              <a:spcBef>
                <a:spcPts val="0"/>
              </a:spcBef>
              <a:spcAft>
                <a:spcPts val="0"/>
              </a:spcAft>
              <a:buClr>
                <a:srgbClr val="222222"/>
              </a:buClr>
              <a:buSzPct val="100000"/>
              <a:buChar char="●"/>
            </a:pPr>
            <a:r>
              <a:rPr lang="en">
                <a:solidFill>
                  <a:srgbClr val="222222"/>
                </a:solidFill>
              </a:rPr>
              <a:t>When the person steps off the DLES-mat, the same amount of electrons flow back to the electrode from the ground, generating a reverse current/voltage pulse in the external circuit.</a:t>
            </a:r>
            <a:endParaRPr>
              <a:solidFill>
                <a:srgbClr val="222222"/>
              </a:solidFill>
            </a:endParaRPr>
          </a:p>
          <a:p>
            <a:pPr marL="457200" lvl="0" indent="-304958" algn="l" rtl="0">
              <a:spcBef>
                <a:spcPts val="0"/>
              </a:spcBef>
              <a:spcAft>
                <a:spcPts val="0"/>
              </a:spcAft>
              <a:buClr>
                <a:srgbClr val="222222"/>
              </a:buClr>
              <a:buSzPct val="100000"/>
              <a:buChar char="●"/>
            </a:pPr>
            <a:r>
              <a:rPr lang="en">
                <a:solidFill>
                  <a:srgbClr val="222222"/>
                </a:solidFill>
              </a:rPr>
              <a:t>The generated triboelectric signals with different relative magnitudes can be adopted to distinguish the outputs from different DLES-mats and determine the corresponding walking positions as well</a:t>
            </a:r>
            <a:endParaRPr>
              <a:solidFill>
                <a:srgbClr val="222222"/>
              </a:solidFill>
            </a:endParaRPr>
          </a:p>
          <a:p>
            <a:pPr marL="0" lvl="0" indent="0" algn="l" rtl="0">
              <a:spcBef>
                <a:spcPts val="1200"/>
              </a:spcBef>
              <a:spcAft>
                <a:spcPts val="1200"/>
              </a:spcAft>
              <a:buNone/>
            </a:pPr>
            <a:endParaRPr>
              <a:solidFill>
                <a:srgbClr val="22222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a:t>
            </a:r>
            <a:endParaRPr/>
          </a:p>
        </p:txBody>
      </p:sp>
      <p:sp>
        <p:nvSpPr>
          <p:cNvPr id="175" name="Google Shape;175;p27"/>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chemeClr val="dk2"/>
              </a:buClr>
              <a:buSzPts val="1300"/>
              <a:buChar char="●"/>
            </a:pPr>
            <a:r>
              <a:rPr lang="en">
                <a:solidFill>
                  <a:schemeClr val="dk2"/>
                </a:solidFill>
              </a:rPr>
              <a:t>The output from each floor mat (with different coverage area) is first characterized with repeated stepping motions by both the right foot and the left foot wearing shoes with polytetrafluoroethylene (PTFE) sole in four directions (i.e., N, north; E, east; S, south; W, west)</a:t>
            </a:r>
            <a:endParaRPr>
              <a:solidFill>
                <a:schemeClr val="dk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28"/>
          <p:cNvPicPr preferRelativeResize="0"/>
          <p:nvPr/>
        </p:nvPicPr>
        <p:blipFill>
          <a:blip r:embed="rId3">
            <a:alphaModFix/>
          </a:blip>
          <a:stretch>
            <a:fillRect/>
          </a:stretch>
        </p:blipFill>
        <p:spPr>
          <a:xfrm>
            <a:off x="0" y="0"/>
            <a:ext cx="9143999"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29"/>
          <p:cNvPicPr preferRelativeResize="0"/>
          <p:nvPr/>
        </p:nvPicPr>
        <p:blipFill>
          <a:blip r:embed="rId3">
            <a:alphaModFix/>
          </a:blip>
          <a:stretch>
            <a:fillRect/>
          </a:stretch>
        </p:blipFill>
        <p:spPr>
          <a:xfrm>
            <a:off x="152400" y="1373075"/>
            <a:ext cx="8839200" cy="2397358"/>
          </a:xfrm>
          <a:prstGeom prst="rect">
            <a:avLst/>
          </a:prstGeom>
          <a:noFill/>
          <a:ln>
            <a:noFill/>
          </a:ln>
        </p:spPr>
      </p:pic>
      <p:sp>
        <p:nvSpPr>
          <p:cNvPr id="186" name="Google Shape;186;p29"/>
          <p:cNvSpPr txBox="1"/>
          <p:nvPr/>
        </p:nvSpPr>
        <p:spPr>
          <a:xfrm>
            <a:off x="3238150" y="3770425"/>
            <a:ext cx="2981400" cy="692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solidFill>
                  <a:srgbClr val="222222"/>
                </a:solidFill>
              </a:rPr>
              <a:t>The effect of different users wearing PTFE shoes on the output performance is investigated</a:t>
            </a:r>
            <a:endParaRPr>
              <a:solidFill>
                <a:srgbClr val="222222"/>
              </a:solidFill>
            </a:endParaRPr>
          </a:p>
        </p:txBody>
      </p:sp>
      <p:sp>
        <p:nvSpPr>
          <p:cNvPr id="187" name="Google Shape;187;p29"/>
          <p:cNvSpPr txBox="1"/>
          <p:nvPr/>
        </p:nvSpPr>
        <p:spPr>
          <a:xfrm>
            <a:off x="0" y="3770425"/>
            <a:ext cx="3238200" cy="692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solidFill>
                  <a:srgbClr val="222222"/>
                </a:solidFill>
              </a:rPr>
              <a:t>The average output trends of the maximum voltage, minimum voltage, and peak-to-peak voltage</a:t>
            </a:r>
            <a:endParaRPr sz="1100">
              <a:solidFill>
                <a:srgbClr val="222222"/>
              </a:solidFill>
            </a:endParaRPr>
          </a:p>
        </p:txBody>
      </p:sp>
      <p:sp>
        <p:nvSpPr>
          <p:cNvPr id="188" name="Google Shape;188;p29"/>
          <p:cNvSpPr txBox="1"/>
          <p:nvPr/>
        </p:nvSpPr>
        <p:spPr>
          <a:xfrm>
            <a:off x="6144000" y="3770425"/>
            <a:ext cx="3000000" cy="861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100"/>
              <a:t>The effect of different contact materials through the same user wearing different materials, i.e., cotton sock, ethylene vinyl acetate shoe, and PTFE shoe</a:t>
            </a:r>
            <a:endParaRPr sz="11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 (Contd.)</a:t>
            </a:r>
            <a:endParaRPr/>
          </a:p>
        </p:txBody>
      </p:sp>
      <p:sp>
        <p:nvSpPr>
          <p:cNvPr id="194" name="Google Shape;194;p30"/>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With the unique electrode pattern associated with each DLESmat, they can be connected in parallel to effectively reduce the number of output electrodes</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Although clear differentiation can be achieved when stepping on the individual DLES-mat, the performance of the DLES-mat array under subsequent walking motions still needs further investigation.</a:t>
            </a:r>
            <a:endParaRPr>
              <a:solidFill>
                <a:srgbClr val="22222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31"/>
          <p:cNvPicPr preferRelativeResize="0"/>
          <p:nvPr/>
        </p:nvPicPr>
        <p:blipFill>
          <a:blip r:embed="rId3">
            <a:alphaModFix/>
          </a:blip>
          <a:stretch>
            <a:fillRect/>
          </a:stretch>
        </p:blipFill>
        <p:spPr>
          <a:xfrm>
            <a:off x="0" y="759259"/>
            <a:ext cx="9144000" cy="3774633"/>
          </a:xfrm>
          <a:prstGeom prst="rect">
            <a:avLst/>
          </a:prstGeom>
          <a:noFill/>
          <a:ln>
            <a:noFill/>
          </a:ln>
        </p:spPr>
      </p:pic>
      <p:sp>
        <p:nvSpPr>
          <p:cNvPr id="200" name="Google Shape;200;p31"/>
          <p:cNvSpPr txBox="1"/>
          <p:nvPr/>
        </p:nvSpPr>
        <p:spPr>
          <a:xfrm>
            <a:off x="2628000" y="4533900"/>
            <a:ext cx="388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PTFE is adopted as the contact material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2"/>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Data Collection (Contd.)</a:t>
            </a:r>
            <a:endParaRPr/>
          </a:p>
        </p:txBody>
      </p:sp>
      <p:sp>
        <p:nvSpPr>
          <p:cNvPr id="206" name="Google Shape;206;p32"/>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The resultant voltage trend is still unsatisfactory, with a clear deviation from the ideal increment–decrement trend</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This deviation is caused by the overlapping of two opposite voltage pulses from two simultaneous stepping motions, i.e., a negative pulse from stepping on the next DLES-mat and a positive pulse from stepping off (leaving) the previous DLES-mat</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To improve the signal stability of the detected output voltages, an interval parallel connection is implemented</a:t>
            </a:r>
            <a:endParaRPr>
              <a:solidFill>
                <a:srgbClr val="22222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Table of Content</a:t>
            </a:r>
            <a:endParaRPr/>
          </a:p>
        </p:txBody>
      </p:sp>
      <p:sp>
        <p:nvSpPr>
          <p:cNvPr id="93" name="Google Shape;93;p1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Introduction</a:t>
            </a:r>
            <a:endParaRPr dirty="0"/>
          </a:p>
          <a:p>
            <a:pPr marL="457200" lvl="0" indent="-311150" algn="l" rtl="0">
              <a:spcBef>
                <a:spcPts val="0"/>
              </a:spcBef>
              <a:spcAft>
                <a:spcPts val="0"/>
              </a:spcAft>
              <a:buSzPts val="1300"/>
              <a:buChar char="●"/>
            </a:pPr>
            <a:r>
              <a:rPr lang="en" dirty="0"/>
              <a:t>Existing Solutions</a:t>
            </a:r>
          </a:p>
          <a:p>
            <a:pPr marL="457200" lvl="0" indent="-311150" algn="l" rtl="0">
              <a:spcBef>
                <a:spcPts val="0"/>
              </a:spcBef>
              <a:spcAft>
                <a:spcPts val="0"/>
              </a:spcAft>
              <a:buSzPts val="1300"/>
              <a:buChar char="●"/>
            </a:pPr>
            <a:r>
              <a:rPr lang="en" dirty="0"/>
              <a:t>Real W</a:t>
            </a:r>
            <a:r>
              <a:rPr lang="en-US" dirty="0" err="1"/>
              <a:t>orld</a:t>
            </a:r>
            <a:r>
              <a:rPr lang="en-US" dirty="0"/>
              <a:t> Applications</a:t>
            </a:r>
          </a:p>
          <a:p>
            <a:r>
              <a:rPr lang="en" dirty="0"/>
              <a:t>Proposed Solution</a:t>
            </a:r>
          </a:p>
          <a:p>
            <a:r>
              <a:rPr lang="en" dirty="0"/>
              <a:t>Data Collection</a:t>
            </a:r>
          </a:p>
          <a:p>
            <a:r>
              <a:rPr lang="en" dirty="0"/>
              <a:t>Data Analysis</a:t>
            </a:r>
          </a:p>
          <a:p>
            <a:r>
              <a:rPr lang="en" dirty="0"/>
              <a:t>Results</a:t>
            </a:r>
          </a:p>
          <a:p>
            <a:r>
              <a:rPr lang="en" dirty="0"/>
              <a:t>Demo</a:t>
            </a:r>
          </a:p>
          <a:p>
            <a:pPr marL="457200" lvl="0" indent="-311150" algn="l" rtl="0">
              <a:spcBef>
                <a:spcPts val="0"/>
              </a:spcBef>
              <a:spcAft>
                <a:spcPts val="0"/>
              </a:spcAft>
              <a:buSzPts val="1300"/>
              <a:buChar char="●"/>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33"/>
          <p:cNvPicPr preferRelativeResize="0"/>
          <p:nvPr/>
        </p:nvPicPr>
        <p:blipFill>
          <a:blip r:embed="rId3">
            <a:alphaModFix/>
          </a:blip>
          <a:stretch>
            <a:fillRect/>
          </a:stretch>
        </p:blipFill>
        <p:spPr>
          <a:xfrm>
            <a:off x="152400" y="715125"/>
            <a:ext cx="8839199" cy="38671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34"/>
          <p:cNvPicPr preferRelativeResize="0"/>
          <p:nvPr/>
        </p:nvPicPr>
        <p:blipFill>
          <a:blip r:embed="rId3">
            <a:alphaModFix/>
          </a:blip>
          <a:stretch>
            <a:fillRect/>
          </a:stretch>
        </p:blipFill>
        <p:spPr>
          <a:xfrm>
            <a:off x="967050" y="191900"/>
            <a:ext cx="7209902" cy="48386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35"/>
          <p:cNvPicPr preferRelativeResize="0"/>
          <p:nvPr/>
        </p:nvPicPr>
        <p:blipFill>
          <a:blip r:embed="rId3">
            <a:alphaModFix/>
          </a:blip>
          <a:stretch>
            <a:fillRect/>
          </a:stretch>
        </p:blipFill>
        <p:spPr>
          <a:xfrm>
            <a:off x="152400" y="54313"/>
            <a:ext cx="8839200" cy="2748876"/>
          </a:xfrm>
          <a:prstGeom prst="rect">
            <a:avLst/>
          </a:prstGeom>
          <a:noFill/>
          <a:ln>
            <a:noFill/>
          </a:ln>
        </p:spPr>
      </p:pic>
      <p:sp>
        <p:nvSpPr>
          <p:cNvPr id="222" name="Google Shape;222;p35"/>
          <p:cNvSpPr txBox="1"/>
          <p:nvPr/>
        </p:nvSpPr>
        <p:spPr>
          <a:xfrm>
            <a:off x="720675" y="2955600"/>
            <a:ext cx="8134800" cy="1693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a:t>Activity monitoring and potential energy harvesting from our daily activities can be done</a:t>
            </a:r>
            <a:endParaRPr/>
          </a:p>
          <a:p>
            <a:pPr marL="457200" lvl="0" indent="-317500" algn="l" rtl="0">
              <a:spcBef>
                <a:spcPts val="0"/>
              </a:spcBef>
              <a:spcAft>
                <a:spcPts val="0"/>
              </a:spcAft>
              <a:buSzPts val="1400"/>
              <a:buChar char="●"/>
            </a:pPr>
            <a:r>
              <a:rPr lang="en"/>
              <a:t>Different types of activities can be easily distinguished based on the overall magnitude and time period (frequency) of the output signals, indicating the activity monitoring capability</a:t>
            </a:r>
            <a:endParaRPr/>
          </a:p>
          <a:p>
            <a:pPr marL="457200" lvl="0" indent="-317500" algn="l" rtl="0">
              <a:spcBef>
                <a:spcPts val="0"/>
              </a:spcBef>
              <a:spcAft>
                <a:spcPts val="0"/>
              </a:spcAft>
              <a:buSzPts val="1400"/>
              <a:buChar char="●"/>
            </a:pPr>
            <a:r>
              <a:rPr lang="en"/>
              <a:t>Can be applied for potential healthcare applications in exercise monitoring, including: </a:t>
            </a:r>
            <a:endParaRPr/>
          </a:p>
          <a:p>
            <a:pPr marL="914400" lvl="1" indent="-317500" algn="l" rtl="0">
              <a:spcBef>
                <a:spcPts val="0"/>
              </a:spcBef>
              <a:spcAft>
                <a:spcPts val="0"/>
              </a:spcAft>
              <a:buSzPts val="1400"/>
              <a:buChar char="○"/>
            </a:pPr>
            <a:r>
              <a:rPr lang="en"/>
              <a:t>The type of exercises</a:t>
            </a:r>
            <a:endParaRPr/>
          </a:p>
          <a:p>
            <a:pPr marL="914400" lvl="1" indent="-317500" algn="l" rtl="0">
              <a:spcBef>
                <a:spcPts val="0"/>
              </a:spcBef>
              <a:spcAft>
                <a:spcPts val="0"/>
              </a:spcAft>
              <a:buSzPts val="1400"/>
              <a:buChar char="○"/>
            </a:pPr>
            <a:r>
              <a:rPr lang="en"/>
              <a:t>The time period of the exercise</a:t>
            </a:r>
            <a:endParaRPr/>
          </a:p>
          <a:p>
            <a:pPr marL="914400" lvl="1" indent="-317500" algn="l" rtl="0">
              <a:spcBef>
                <a:spcPts val="0"/>
              </a:spcBef>
              <a:spcAft>
                <a:spcPts val="0"/>
              </a:spcAft>
              <a:buSzPts val="1400"/>
              <a:buChar char="○"/>
            </a:pPr>
            <a:r>
              <a:rPr lang="en"/>
              <a:t>The burned calories based on the type and period of the exercise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DL-based Data Analytics</a:t>
            </a:r>
            <a:endParaRPr/>
          </a:p>
        </p:txBody>
      </p:sp>
      <p:sp>
        <p:nvSpPr>
          <p:cNvPr id="228" name="Google Shape;228;p36"/>
          <p:cNvSpPr txBox="1">
            <a:spLocks noGrp="1"/>
          </p:cNvSpPr>
          <p:nvPr>
            <p:ph type="body" idx="1"/>
          </p:nvPr>
        </p:nvSpPr>
        <p:spPr>
          <a:xfrm>
            <a:off x="729450" y="2078875"/>
            <a:ext cx="4058700" cy="30645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2"/>
              </a:buClr>
              <a:buSzPts val="1100"/>
              <a:buChar char="●"/>
            </a:pPr>
            <a:r>
              <a:rPr lang="en" sz="1100">
                <a:solidFill>
                  <a:schemeClr val="dk2"/>
                </a:solidFill>
              </a:rPr>
              <a:t>When a person is walking through the DLES-mat array, triboelectric output signals are generated by the periodic contact–separation motions of human steps</a:t>
            </a:r>
            <a:endParaRPr sz="1100">
              <a:solidFill>
                <a:schemeClr val="dk2"/>
              </a:solidFill>
            </a:endParaRPr>
          </a:p>
          <a:p>
            <a:pPr marL="457200" lvl="0" indent="-298450" algn="l" rtl="0">
              <a:spcBef>
                <a:spcPts val="0"/>
              </a:spcBef>
              <a:spcAft>
                <a:spcPts val="0"/>
              </a:spcAft>
              <a:buClr>
                <a:schemeClr val="dk2"/>
              </a:buClr>
              <a:buSzPts val="1100"/>
              <a:buChar char="●"/>
            </a:pPr>
            <a:r>
              <a:rPr lang="en" sz="1100">
                <a:solidFill>
                  <a:schemeClr val="dk2"/>
                </a:solidFill>
              </a:rPr>
              <a:t>These generated signals are then acquired by the signal acquisition module in an </a:t>
            </a:r>
            <a:r>
              <a:rPr lang="en" sz="1100" b="1">
                <a:solidFill>
                  <a:schemeClr val="dk2"/>
                </a:solidFill>
              </a:rPr>
              <a:t>Arduino MEGA 2560 microcontroller</a:t>
            </a:r>
            <a:endParaRPr sz="1100" b="1">
              <a:solidFill>
                <a:schemeClr val="dk2"/>
              </a:solidFill>
            </a:endParaRPr>
          </a:p>
          <a:p>
            <a:pPr marL="457200" lvl="0" indent="-298450" algn="l" rtl="0">
              <a:spcBef>
                <a:spcPts val="0"/>
              </a:spcBef>
              <a:spcAft>
                <a:spcPts val="0"/>
              </a:spcAft>
              <a:buClr>
                <a:schemeClr val="dk2"/>
              </a:buClr>
              <a:buSzPts val="1100"/>
              <a:buChar char="●"/>
            </a:pPr>
            <a:r>
              <a:rPr lang="en" sz="1100">
                <a:solidFill>
                  <a:schemeClr val="dk2"/>
                </a:solidFill>
              </a:rPr>
              <a:t>In terms of the training data for individual recognition, the signal data from each channel is recorded with 1600 data points (2 channels in total) and 100 samples are collected for each user (80% for training and 20% for testing). </a:t>
            </a:r>
            <a:endParaRPr sz="1100">
              <a:solidFill>
                <a:schemeClr val="dk2"/>
              </a:solidFill>
            </a:endParaRPr>
          </a:p>
          <a:p>
            <a:pPr marL="457200" lvl="0" indent="-298450" algn="l" rtl="0">
              <a:spcBef>
                <a:spcPts val="0"/>
              </a:spcBef>
              <a:spcAft>
                <a:spcPts val="0"/>
              </a:spcAft>
              <a:buClr>
                <a:schemeClr val="dk2"/>
              </a:buClr>
              <a:buSzPts val="1100"/>
              <a:buChar char="●"/>
            </a:pPr>
            <a:r>
              <a:rPr lang="en" sz="1100">
                <a:solidFill>
                  <a:schemeClr val="dk2"/>
                </a:solidFill>
              </a:rPr>
              <a:t>A whole dataset is built from 10 different users, with a total number of 1000 samples (1000 x 1600 dimensional matrix)</a:t>
            </a:r>
            <a:endParaRPr sz="1100">
              <a:solidFill>
                <a:schemeClr val="dk2"/>
              </a:solidFill>
            </a:endParaRPr>
          </a:p>
          <a:p>
            <a:pPr marL="0" lvl="0" indent="0" algn="l" rtl="0">
              <a:spcBef>
                <a:spcPts val="1200"/>
              </a:spcBef>
              <a:spcAft>
                <a:spcPts val="1200"/>
              </a:spcAft>
              <a:buNone/>
            </a:pPr>
            <a:endParaRPr sz="1100">
              <a:solidFill>
                <a:schemeClr val="dk2"/>
              </a:solidFill>
            </a:endParaRPr>
          </a:p>
        </p:txBody>
      </p:sp>
      <p:pic>
        <p:nvPicPr>
          <p:cNvPr id="229" name="Google Shape;229;p36"/>
          <p:cNvPicPr preferRelativeResize="0"/>
          <p:nvPr/>
        </p:nvPicPr>
        <p:blipFill>
          <a:blip r:embed="rId3">
            <a:alphaModFix/>
          </a:blip>
          <a:stretch>
            <a:fillRect/>
          </a:stretch>
        </p:blipFill>
        <p:spPr>
          <a:xfrm>
            <a:off x="4837450" y="1944050"/>
            <a:ext cx="4306549" cy="23959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pic>
        <p:nvPicPr>
          <p:cNvPr id="234" name="Google Shape;234;p37"/>
          <p:cNvPicPr preferRelativeResize="0"/>
          <p:nvPr/>
        </p:nvPicPr>
        <p:blipFill>
          <a:blip r:embed="rId3">
            <a:alphaModFix/>
          </a:blip>
          <a:stretch>
            <a:fillRect/>
          </a:stretch>
        </p:blipFill>
        <p:spPr>
          <a:xfrm>
            <a:off x="152400" y="221500"/>
            <a:ext cx="8839202" cy="2205716"/>
          </a:xfrm>
          <a:prstGeom prst="rect">
            <a:avLst/>
          </a:prstGeom>
          <a:noFill/>
          <a:ln>
            <a:noFill/>
          </a:ln>
        </p:spPr>
      </p:pic>
      <p:pic>
        <p:nvPicPr>
          <p:cNvPr id="235" name="Google Shape;235;p37"/>
          <p:cNvPicPr preferRelativeResize="0"/>
          <p:nvPr/>
        </p:nvPicPr>
        <p:blipFill>
          <a:blip r:embed="rId4">
            <a:alphaModFix/>
          </a:blip>
          <a:stretch>
            <a:fillRect/>
          </a:stretch>
        </p:blipFill>
        <p:spPr>
          <a:xfrm>
            <a:off x="2490363" y="2520366"/>
            <a:ext cx="4163276" cy="241148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a:t>
            </a:r>
            <a:endParaRPr/>
          </a:p>
        </p:txBody>
      </p:sp>
      <p:pic>
        <p:nvPicPr>
          <p:cNvPr id="241" name="Google Shape;241;p38"/>
          <p:cNvPicPr preferRelativeResize="0"/>
          <p:nvPr/>
        </p:nvPicPr>
        <p:blipFill>
          <a:blip r:embed="rId3">
            <a:alphaModFix/>
          </a:blip>
          <a:stretch>
            <a:fillRect/>
          </a:stretch>
        </p:blipFill>
        <p:spPr>
          <a:xfrm>
            <a:off x="2692952" y="1690325"/>
            <a:ext cx="3761700" cy="34038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3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 (Contd.)</a:t>
            </a:r>
            <a:endParaRPr/>
          </a:p>
        </p:txBody>
      </p:sp>
      <p:pic>
        <p:nvPicPr>
          <p:cNvPr id="247" name="Google Shape;247;p39"/>
          <p:cNvPicPr preferRelativeResize="0"/>
          <p:nvPr/>
        </p:nvPicPr>
        <p:blipFill>
          <a:blip r:embed="rId3">
            <a:alphaModFix/>
          </a:blip>
          <a:stretch>
            <a:fillRect/>
          </a:stretch>
        </p:blipFill>
        <p:spPr>
          <a:xfrm>
            <a:off x="2625363" y="2006250"/>
            <a:ext cx="3896887" cy="29848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Results (Contd.)</a:t>
            </a:r>
            <a:endParaRPr/>
          </a:p>
        </p:txBody>
      </p:sp>
      <p:pic>
        <p:nvPicPr>
          <p:cNvPr id="253" name="Google Shape;253;p40"/>
          <p:cNvPicPr preferRelativeResize="0"/>
          <p:nvPr/>
        </p:nvPicPr>
        <p:blipFill>
          <a:blip r:embed="rId3">
            <a:alphaModFix/>
          </a:blip>
          <a:stretch>
            <a:fillRect/>
          </a:stretch>
        </p:blipFill>
        <p:spPr>
          <a:xfrm>
            <a:off x="1322275" y="1853850"/>
            <a:ext cx="6042501" cy="2775000"/>
          </a:xfrm>
          <a:prstGeom prst="rect">
            <a:avLst/>
          </a:prstGeom>
          <a:noFill/>
          <a:ln>
            <a:noFill/>
          </a:ln>
        </p:spPr>
      </p:pic>
      <p:sp>
        <p:nvSpPr>
          <p:cNvPr id="254" name="Google Shape;254;p40"/>
          <p:cNvSpPr txBox="1"/>
          <p:nvPr/>
        </p:nvSpPr>
        <p:spPr>
          <a:xfrm>
            <a:off x="1322275" y="4480425"/>
            <a:ext cx="30000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Known passing status (N, normal walking; F, fast walking; R, running)</a:t>
            </a:r>
            <a:endParaRPr/>
          </a:p>
        </p:txBody>
      </p:sp>
      <p:sp>
        <p:nvSpPr>
          <p:cNvPr id="255" name="Google Shape;255;p40"/>
          <p:cNvSpPr txBox="1"/>
          <p:nvPr/>
        </p:nvSpPr>
        <p:spPr>
          <a:xfrm>
            <a:off x="4545625" y="4588125"/>
            <a:ext cx="2666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Unknown passing status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1"/>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Cost estimation of the fabricated DLES-mats</a:t>
            </a:r>
            <a:endParaRPr/>
          </a:p>
        </p:txBody>
      </p:sp>
      <p:sp>
        <p:nvSpPr>
          <p:cNvPr id="261" name="Google Shape;261;p41"/>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The actual cost for one set of the DLES-mats (including 0%, 20%, 40%, 60%, 80%, and 100% mats) is about US$28.7</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Hence the average cost for one DLES-mat with a large sensing area of 40 cm  40 cm is around US$4.8</a:t>
            </a:r>
            <a:endParaRPr>
              <a:solidFill>
                <a:srgbClr val="22222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42"/>
          <p:cNvPicPr preferRelativeResize="0"/>
          <p:nvPr/>
        </p:nvPicPr>
        <p:blipFill>
          <a:blip r:embed="rId3">
            <a:alphaModFix/>
          </a:blip>
          <a:stretch>
            <a:fillRect/>
          </a:stretch>
        </p:blipFill>
        <p:spPr>
          <a:xfrm>
            <a:off x="28802" y="0"/>
            <a:ext cx="7815599" cy="3165647"/>
          </a:xfrm>
          <a:prstGeom prst="rect">
            <a:avLst/>
          </a:prstGeom>
          <a:noFill/>
          <a:ln>
            <a:noFill/>
          </a:ln>
        </p:spPr>
      </p:pic>
      <p:sp>
        <p:nvSpPr>
          <p:cNvPr id="267" name="Google Shape;267;p42"/>
          <p:cNvSpPr txBox="1"/>
          <p:nvPr/>
        </p:nvSpPr>
        <p:spPr>
          <a:xfrm>
            <a:off x="0" y="3289025"/>
            <a:ext cx="9092400" cy="1877700"/>
          </a:xfrm>
          <a:prstGeom prst="rect">
            <a:avLst/>
          </a:prstGeom>
          <a:noFill/>
          <a:ln>
            <a:noFill/>
          </a:ln>
        </p:spPr>
        <p:txBody>
          <a:bodyPr spcFirstLastPara="1" wrap="square" lIns="91425" tIns="91425" rIns="91425" bIns="91425" anchor="t" anchorCtr="0">
            <a:spAutoFit/>
          </a:bodyPr>
          <a:lstStyle/>
          <a:p>
            <a:pPr marL="457200" lvl="0" indent="-298450" algn="l" rtl="0">
              <a:spcBef>
                <a:spcPts val="0"/>
              </a:spcBef>
              <a:spcAft>
                <a:spcPts val="0"/>
              </a:spcAft>
              <a:buSzPts val="1100"/>
              <a:buChar char="●"/>
            </a:pPr>
            <a:r>
              <a:rPr lang="en" sz="1100"/>
              <a:t>When a person first steps on the DLES-mat array on Position 1, a small negative peak is generated from E1 (20% mat), which can be adopted as the trigger signal to move the digital twin to the first DLES-mat and turn on the corresponding Light 1</a:t>
            </a:r>
            <a:endParaRPr sz="1100"/>
          </a:p>
          <a:p>
            <a:pPr marL="457200" lvl="0" indent="-298450" algn="l" rtl="0">
              <a:spcBef>
                <a:spcPts val="0"/>
              </a:spcBef>
              <a:spcAft>
                <a:spcPts val="0"/>
              </a:spcAft>
              <a:buSzPts val="1100"/>
              <a:buChar char="●"/>
            </a:pPr>
            <a:r>
              <a:rPr lang="en" sz="1100"/>
              <a:t>When the person continues walking, a large negative peak from E2 (80% mat, as the trigger signal to move the digital twin to the second DLES-mat) and a small positive peak from E1 (20% mat) are generated. Then upon stepping on Position 2, a negative peak with relatively smaller magnitude than the 80% mat is generated from E1 (60% mat), which is used as the trigger signal to move the digital twin to the third DLES-mat and turn on the corresponding Light 2</a:t>
            </a:r>
            <a:endParaRPr sz="1100"/>
          </a:p>
          <a:p>
            <a:pPr marL="457200" lvl="0" indent="-298450" algn="l" rtl="0">
              <a:spcBef>
                <a:spcPts val="0"/>
              </a:spcBef>
              <a:spcAft>
                <a:spcPts val="0"/>
              </a:spcAft>
              <a:buSzPts val="1100"/>
              <a:buChar char="●"/>
            </a:pPr>
            <a:r>
              <a:rPr lang="en" sz="1100"/>
              <a:t>After walking through the whole DLES-mat array and reaching Position 3, a full cycle of the output signal is generated from both electrodes, reflecting the unique walking gait of the person. The full-cycle output signal is then analyzed by the trained DL model to predict whether the person is a valid user of the room. If the person is a valid user, then access to the room is granted and the door will be open</a:t>
            </a:r>
            <a:endParaRPr sz="1100"/>
          </a:p>
        </p:txBody>
      </p:sp>
      <p:sp>
        <p:nvSpPr>
          <p:cNvPr id="268" name="Google Shape;268;p42"/>
          <p:cNvSpPr txBox="1"/>
          <p:nvPr/>
        </p:nvSpPr>
        <p:spPr>
          <a:xfrm>
            <a:off x="7615800" y="227075"/>
            <a:ext cx="1528200" cy="2678100"/>
          </a:xfrm>
          <a:prstGeom prst="rect">
            <a:avLst/>
          </a:prstGeom>
          <a:noFill/>
          <a:ln>
            <a:noFill/>
          </a:ln>
        </p:spPr>
        <p:txBody>
          <a:bodyPr spcFirstLastPara="1" wrap="square" lIns="91425" tIns="91425" rIns="91425" bIns="91425" anchor="t" anchorCtr="0">
            <a:spAutoFit/>
          </a:bodyPr>
          <a:lstStyle/>
          <a:p>
            <a:pPr marL="457200" lvl="0" indent="-285750" algn="l" rtl="0">
              <a:spcBef>
                <a:spcPts val="0"/>
              </a:spcBef>
              <a:spcAft>
                <a:spcPts val="0"/>
              </a:spcAft>
              <a:buSzPts val="900"/>
              <a:buChar char="●"/>
            </a:pPr>
            <a:r>
              <a:rPr lang="en" sz="900"/>
              <a:t>Arduino MEGA 2560 microcontroller</a:t>
            </a:r>
            <a:endParaRPr sz="900"/>
          </a:p>
          <a:p>
            <a:pPr marL="457200" lvl="0" indent="-285750" algn="l" rtl="0">
              <a:spcBef>
                <a:spcPts val="0"/>
              </a:spcBef>
              <a:spcAft>
                <a:spcPts val="0"/>
              </a:spcAft>
              <a:buSzPts val="900"/>
              <a:buChar char="●"/>
            </a:pPr>
            <a:r>
              <a:rPr lang="en" sz="900"/>
              <a:t>Signals are sent to a laptop by USB cable communication</a:t>
            </a:r>
            <a:endParaRPr sz="900"/>
          </a:p>
          <a:p>
            <a:pPr marL="457200" lvl="0" indent="-285750" algn="l" rtl="0">
              <a:spcBef>
                <a:spcPts val="0"/>
              </a:spcBef>
              <a:spcAft>
                <a:spcPts val="0"/>
              </a:spcAft>
              <a:buSzPts val="900"/>
              <a:buChar char="●"/>
            </a:pPr>
            <a:r>
              <a:rPr lang="en" sz="900"/>
              <a:t>Processing in python for peak detection and pattern recognition</a:t>
            </a:r>
            <a:endParaRPr sz="900"/>
          </a:p>
          <a:p>
            <a:pPr marL="457200" lvl="0" indent="-285750" algn="l" rtl="0">
              <a:spcBef>
                <a:spcPts val="0"/>
              </a:spcBef>
              <a:spcAft>
                <a:spcPts val="0"/>
              </a:spcAft>
              <a:buSzPts val="900"/>
              <a:buChar char="●"/>
            </a:pPr>
            <a:r>
              <a:rPr lang="en" sz="900"/>
              <a:t>Signals are sent to Unity 3d using TCP/IP protocol</a:t>
            </a:r>
            <a:endParaRPr sz="900"/>
          </a:p>
          <a:p>
            <a:pPr marL="457200" lvl="0" indent="-285750" algn="l" rtl="0">
              <a:spcBef>
                <a:spcPts val="0"/>
              </a:spcBef>
              <a:spcAft>
                <a:spcPts val="0"/>
              </a:spcAft>
              <a:buSzPts val="900"/>
              <a:buChar char="●"/>
            </a:pPr>
            <a:r>
              <a:rPr lang="en" sz="900"/>
              <a:t>CNN is used for used identification</a:t>
            </a:r>
            <a:endParaRPr sz="9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a:t>
            </a:r>
            <a:endParaRPr/>
          </a:p>
        </p:txBody>
      </p:sp>
      <p:sp>
        <p:nvSpPr>
          <p:cNvPr id="99" name="Google Shape;99;p1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dirty="0">
                <a:solidFill>
                  <a:srgbClr val="222222"/>
                </a:solidFill>
              </a:rPr>
              <a:t>Floor as one of our most frequently interactive interfaces </a:t>
            </a:r>
            <a:r>
              <a:rPr lang="en-US" dirty="0">
                <a:solidFill>
                  <a:srgbClr val="222222"/>
                </a:solidFill>
              </a:rPr>
              <a:t>that </a:t>
            </a:r>
            <a:r>
              <a:rPr lang="en" dirty="0">
                <a:solidFill>
                  <a:srgbClr val="222222"/>
                </a:solidFill>
              </a:rPr>
              <a:t>can be implemented with embedded sensors to extract abundant sensory information without the video-taken concerns</a:t>
            </a:r>
            <a:endParaRPr dirty="0">
              <a:solidFill>
                <a:srgbClr val="222222"/>
              </a:solidFill>
            </a:endParaRPr>
          </a:p>
          <a:p>
            <a:pPr marL="0" lvl="0" indent="0" algn="l" rtl="0">
              <a:spcBef>
                <a:spcPts val="1200"/>
              </a:spcBef>
              <a:spcAft>
                <a:spcPts val="1200"/>
              </a:spcAft>
              <a:buNone/>
            </a:pPr>
            <a:endParaRPr dirty="0">
              <a:solidFill>
                <a:srgbClr val="222222"/>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3"/>
          <p:cNvSpPr txBox="1">
            <a:spLocks noGrp="1"/>
          </p:cNvSpPr>
          <p:nvPr>
            <p:ph type="title"/>
          </p:nvPr>
        </p:nvSpPr>
        <p:spPr>
          <a:xfrm>
            <a:off x="777025" y="13263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Movie Demo</a:t>
            </a:r>
            <a:endParaRPr/>
          </a:p>
        </p:txBody>
      </p:sp>
      <p:sp>
        <p:nvSpPr>
          <p:cNvPr id="274" name="Google Shape;274;p43"/>
          <p:cNvSpPr txBox="1"/>
          <p:nvPr/>
        </p:nvSpPr>
        <p:spPr>
          <a:xfrm>
            <a:off x="979200" y="2571750"/>
            <a:ext cx="768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u="sng" dirty="0">
                <a:solidFill>
                  <a:schemeClr val="hlink"/>
                </a:solidFill>
                <a:hlinkClick r:id="rId3"/>
              </a:rPr>
              <a:t>https://sarwanpasha.github.io/41467_2020_18471_MOESM4_ESM.mp4</a:t>
            </a:r>
            <a:r>
              <a:rPr lang="en" dirty="0"/>
              <a:t> </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a:t>
            </a:r>
            <a:endParaRPr/>
          </a:p>
        </p:txBody>
      </p:sp>
      <p:sp>
        <p:nvSpPr>
          <p:cNvPr id="280" name="Google Shape;280;p4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800">
                <a:solidFill>
                  <a:srgbClr val="222222"/>
                </a:solidFill>
                <a:highlight>
                  <a:srgbClr val="FFFFFF"/>
                </a:highlight>
                <a:latin typeface="Arial"/>
                <a:ea typeface="Arial"/>
                <a:cs typeface="Arial"/>
                <a:sym typeface="Arial"/>
              </a:rPr>
              <a:t>Shi, Qiongfeng, Zixuan Zhang, Tianyiyi He, Zhongda Sun, Bingjie Wang, Yuqin Feng, Xuechuan Shan, Budiman Salam, and Chengkuo Lee. "</a:t>
            </a:r>
            <a:r>
              <a:rPr lang="en" sz="1800" b="1">
                <a:solidFill>
                  <a:srgbClr val="222222"/>
                </a:solidFill>
                <a:highlight>
                  <a:srgbClr val="FFFFFF"/>
                </a:highlight>
                <a:latin typeface="Arial"/>
                <a:ea typeface="Arial"/>
                <a:cs typeface="Arial"/>
                <a:sym typeface="Arial"/>
              </a:rPr>
              <a:t>Deep learning enabled smart mats as a scalable floor monitoring system</a:t>
            </a:r>
            <a:r>
              <a:rPr lang="en" sz="1800">
                <a:solidFill>
                  <a:srgbClr val="222222"/>
                </a:solidFill>
                <a:highlight>
                  <a:srgbClr val="FFFFFF"/>
                </a:highlight>
                <a:latin typeface="Arial"/>
                <a:ea typeface="Arial"/>
                <a:cs typeface="Arial"/>
                <a:sym typeface="Arial"/>
              </a:rPr>
              <a:t>." </a:t>
            </a:r>
            <a:r>
              <a:rPr lang="en" sz="1800" b="1" i="1">
                <a:solidFill>
                  <a:srgbClr val="222222"/>
                </a:solidFill>
                <a:highlight>
                  <a:srgbClr val="FFFFFF"/>
                </a:highlight>
                <a:latin typeface="Arial"/>
                <a:ea typeface="Arial"/>
                <a:cs typeface="Arial"/>
                <a:sym typeface="Arial"/>
              </a:rPr>
              <a:t>Nature communications</a:t>
            </a:r>
            <a:r>
              <a:rPr lang="en" sz="1800">
                <a:solidFill>
                  <a:srgbClr val="222222"/>
                </a:solidFill>
                <a:highlight>
                  <a:srgbClr val="FFFFFF"/>
                </a:highlight>
                <a:latin typeface="Arial"/>
                <a:ea typeface="Arial"/>
                <a:cs typeface="Arial"/>
                <a:sym typeface="Arial"/>
              </a:rPr>
              <a:t> 11, no. 1 (2020): 1-11.</a:t>
            </a:r>
            <a:endParaRPr sz="18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5"/>
          <p:cNvSpPr txBox="1">
            <a:spLocks noGrp="1"/>
          </p:cNvSpPr>
          <p:nvPr>
            <p:ph type="title"/>
          </p:nvPr>
        </p:nvSpPr>
        <p:spPr>
          <a:xfrm>
            <a:off x="727650" y="2115450"/>
            <a:ext cx="7688700" cy="91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000"/>
              <a:t>Questions!!</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Existing Solutions</a:t>
            </a:r>
            <a:endParaRPr/>
          </a:p>
        </p:txBody>
      </p:sp>
      <p:sp>
        <p:nvSpPr>
          <p:cNvPr id="105" name="Google Shape;105;p16"/>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rmAutofit/>
          </a:bodyPr>
          <a:lstStyle/>
          <a:p>
            <a:pPr marL="457200" marR="0" lvl="0" indent="-311150" algn="l" rtl="0">
              <a:lnSpc>
                <a:spcPct val="115000"/>
              </a:lnSpc>
              <a:spcBef>
                <a:spcPts val="0"/>
              </a:spcBef>
              <a:spcAft>
                <a:spcPts val="0"/>
              </a:spcAft>
              <a:buClr>
                <a:srgbClr val="222222"/>
              </a:buClr>
              <a:buSzPts val="1300"/>
              <a:buChar char="●"/>
            </a:pPr>
            <a:r>
              <a:rPr lang="en">
                <a:solidFill>
                  <a:srgbClr val="222222"/>
                </a:solidFill>
              </a:rPr>
              <a:t>Camera based surveillance </a:t>
            </a:r>
            <a:endParaRPr>
              <a:solidFill>
                <a:srgbClr val="222222"/>
              </a:solidFill>
            </a:endParaRPr>
          </a:p>
          <a:p>
            <a:pPr marL="457200" marR="0" lvl="0" indent="-311150" algn="l" rtl="0">
              <a:lnSpc>
                <a:spcPct val="115000"/>
              </a:lnSpc>
              <a:spcBef>
                <a:spcPts val="0"/>
              </a:spcBef>
              <a:spcAft>
                <a:spcPts val="0"/>
              </a:spcAft>
              <a:buClr>
                <a:srgbClr val="222222"/>
              </a:buClr>
              <a:buSzPts val="1300"/>
              <a:buChar char="●"/>
            </a:pPr>
            <a:r>
              <a:rPr lang="en">
                <a:solidFill>
                  <a:srgbClr val="222222"/>
                </a:solidFill>
              </a:rPr>
              <a:t>Laser beam scanning</a:t>
            </a:r>
            <a:endParaRPr>
              <a:solidFill>
                <a:srgbClr val="222222"/>
              </a:solidFill>
              <a:latin typeface="Raleway"/>
              <a:ea typeface="Raleway"/>
              <a:cs typeface="Raleway"/>
              <a:sym typeface="Raleway"/>
            </a:endParaRPr>
          </a:p>
          <a:p>
            <a:pPr marL="457200" lvl="0" indent="0" algn="l" rtl="0">
              <a:spcBef>
                <a:spcPts val="1200"/>
              </a:spcBef>
              <a:spcAft>
                <a:spcPts val="0"/>
              </a:spcAft>
              <a:buNone/>
            </a:pPr>
            <a:endParaRPr>
              <a:solidFill>
                <a:srgbClr val="222222"/>
              </a:solidFill>
              <a:latin typeface="Raleway"/>
              <a:ea typeface="Raleway"/>
              <a:cs typeface="Raleway"/>
              <a:sym typeface="Raleway"/>
            </a:endParaRPr>
          </a:p>
          <a:p>
            <a:pPr marL="457200" lvl="0" indent="0" algn="l" rtl="0">
              <a:spcBef>
                <a:spcPts val="1200"/>
              </a:spcBef>
              <a:spcAft>
                <a:spcPts val="0"/>
              </a:spcAft>
              <a:buNone/>
            </a:pPr>
            <a:r>
              <a:rPr lang="en" sz="1400" b="1" u="sng">
                <a:solidFill>
                  <a:srgbClr val="222222"/>
                </a:solidFill>
                <a:latin typeface="Raleway"/>
                <a:ea typeface="Raleway"/>
                <a:cs typeface="Raleway"/>
                <a:sym typeface="Raleway"/>
              </a:rPr>
              <a:t>Problems:</a:t>
            </a:r>
            <a:endParaRPr sz="1400" b="1" u="sng">
              <a:solidFill>
                <a:srgbClr val="222222"/>
              </a:solidFill>
              <a:latin typeface="Raleway"/>
              <a:ea typeface="Raleway"/>
              <a:cs typeface="Raleway"/>
              <a:sym typeface="Raleway"/>
            </a:endParaRPr>
          </a:p>
          <a:p>
            <a:pPr marL="457200" lvl="0" indent="-311150" algn="l" rtl="0">
              <a:spcBef>
                <a:spcPts val="1200"/>
              </a:spcBef>
              <a:spcAft>
                <a:spcPts val="0"/>
              </a:spcAft>
              <a:buClr>
                <a:srgbClr val="222222"/>
              </a:buClr>
              <a:buSzPts val="1300"/>
              <a:buChar char="●"/>
            </a:pPr>
            <a:r>
              <a:rPr lang="en">
                <a:solidFill>
                  <a:srgbClr val="222222"/>
                </a:solidFill>
              </a:rPr>
              <a:t>Small scale</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High implementation cost</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Large power consumption</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Complicated device configuration</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Block by other objects</a:t>
            </a:r>
            <a:endParaRPr>
              <a:solidFill>
                <a:srgbClr val="22222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Solution</a:t>
            </a:r>
            <a:endParaRPr/>
          </a:p>
        </p:txBody>
      </p:sp>
      <p:sp>
        <p:nvSpPr>
          <p:cNvPr id="111" name="Google Shape;111;p17"/>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b="1" u="sng">
                <a:solidFill>
                  <a:srgbClr val="222222"/>
                </a:solidFill>
              </a:rPr>
              <a:t>Deep learning-enabled smart mats (DLES-mats):</a:t>
            </a:r>
            <a:r>
              <a:rPr lang="en">
                <a:solidFill>
                  <a:srgbClr val="222222"/>
                </a:solidFill>
              </a:rPr>
              <a:t> Smart floor monitoring system through the integration of self-powered triboelectric floor mats and deep learning-based data analytics</a:t>
            </a:r>
            <a:endParaRPr>
              <a:solidFill>
                <a:srgbClr val="222222"/>
              </a:solidFill>
            </a:endParaRPr>
          </a:p>
          <a:p>
            <a:pPr marL="914400" lvl="1" indent="-298450" algn="l" rtl="0">
              <a:spcBef>
                <a:spcPts val="0"/>
              </a:spcBef>
              <a:spcAft>
                <a:spcPts val="0"/>
              </a:spcAft>
              <a:buClr>
                <a:srgbClr val="222222"/>
              </a:buClr>
              <a:buSzPts val="1100"/>
              <a:buChar char="○"/>
            </a:pPr>
            <a:r>
              <a:rPr lang="en">
                <a:solidFill>
                  <a:srgbClr val="222222"/>
                </a:solidFill>
              </a:rPr>
              <a:t>The floor mats are fabricated with unique “identity” electrode patterns using a low-cost and highly scalable screen printing technique</a:t>
            </a:r>
            <a:endParaRPr>
              <a:solidFill>
                <a:srgbClr val="222222"/>
              </a:solidFill>
            </a:endParaRPr>
          </a:p>
          <a:p>
            <a:pPr marL="914400" lvl="1" indent="-298450" algn="l" rtl="0">
              <a:spcBef>
                <a:spcPts val="0"/>
              </a:spcBef>
              <a:spcAft>
                <a:spcPts val="0"/>
              </a:spcAft>
              <a:buClr>
                <a:srgbClr val="222222"/>
              </a:buClr>
              <a:buSzPts val="1100"/>
              <a:buChar char="○"/>
            </a:pPr>
            <a:r>
              <a:rPr lang="en">
                <a:solidFill>
                  <a:srgbClr val="222222"/>
                </a:solidFill>
              </a:rPr>
              <a:t>Enabling a parallel connection to reduce the system complexity and the deep-learning computational cost</a:t>
            </a:r>
            <a:endParaRPr>
              <a:solidFill>
                <a:srgbClr val="222222"/>
              </a:solidFill>
            </a:endParaRPr>
          </a:p>
          <a:p>
            <a:pPr marL="914400" lvl="1" indent="-298450" algn="l" rtl="0">
              <a:spcBef>
                <a:spcPts val="0"/>
              </a:spcBef>
              <a:spcAft>
                <a:spcPts val="0"/>
              </a:spcAft>
              <a:buClr>
                <a:srgbClr val="222222"/>
              </a:buClr>
              <a:buSzPts val="1100"/>
              <a:buChar char="○"/>
            </a:pPr>
            <a:r>
              <a:rPr lang="en">
                <a:solidFill>
                  <a:srgbClr val="222222"/>
                </a:solidFill>
              </a:rPr>
              <a:t>The stepping position, activity status, and identity information can be determined according to the instant sensory data analytics</a:t>
            </a:r>
            <a:endParaRPr>
              <a:solidFill>
                <a:srgbClr val="222222"/>
              </a:solidFill>
            </a:endParaRPr>
          </a:p>
          <a:p>
            <a:pPr marL="0" lvl="0" indent="0" algn="l" rtl="0">
              <a:spcBef>
                <a:spcPts val="1200"/>
              </a:spcBef>
              <a:spcAft>
                <a:spcPts val="0"/>
              </a:spcAft>
              <a:buNone/>
            </a:pPr>
            <a:r>
              <a:rPr lang="en">
                <a:solidFill>
                  <a:srgbClr val="222222"/>
                </a:solidFill>
              </a:rPr>
              <a:t>Advantages of floor sensing technology:</a:t>
            </a:r>
            <a:endParaRPr>
              <a:solidFill>
                <a:srgbClr val="222222"/>
              </a:solidFill>
            </a:endParaRPr>
          </a:p>
          <a:p>
            <a:pPr marL="457200" lvl="0" indent="-311150" algn="l" rtl="0">
              <a:spcBef>
                <a:spcPts val="1200"/>
              </a:spcBef>
              <a:spcAft>
                <a:spcPts val="0"/>
              </a:spcAft>
              <a:buClr>
                <a:srgbClr val="222222"/>
              </a:buClr>
              <a:buSzPts val="1300"/>
              <a:buChar char="●"/>
            </a:pPr>
            <a:r>
              <a:rPr lang="en">
                <a:solidFill>
                  <a:srgbClr val="222222"/>
                </a:solidFill>
              </a:rPr>
              <a:t>Low-cost</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Large-scale</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Self-powered </a:t>
            </a:r>
            <a:endParaRPr>
              <a:solidFill>
                <a:srgbClr val="22222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8"/>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Real World Applications</a:t>
            </a:r>
            <a:endParaRPr/>
          </a:p>
        </p:txBody>
      </p:sp>
      <p:sp>
        <p:nvSpPr>
          <p:cNvPr id="117" name="Google Shape;117;p18"/>
          <p:cNvSpPr txBox="1">
            <a:spLocks noGrp="1"/>
          </p:cNvSpPr>
          <p:nvPr>
            <p:ph type="body" idx="1"/>
          </p:nvPr>
        </p:nvSpPr>
        <p:spPr>
          <a:xfrm>
            <a:off x="729450" y="2078875"/>
            <a:ext cx="42561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Intelligent automation</a:t>
            </a:r>
            <a:endParaRPr>
              <a:solidFill>
                <a:srgbClr val="222222"/>
              </a:solidFill>
            </a:endParaRPr>
          </a:p>
          <a:p>
            <a:pPr marL="914400" lvl="1" indent="-298450" algn="l" rtl="0">
              <a:spcBef>
                <a:spcPts val="0"/>
              </a:spcBef>
              <a:spcAft>
                <a:spcPts val="0"/>
              </a:spcAft>
              <a:buClr>
                <a:srgbClr val="222222"/>
              </a:buClr>
              <a:buSzPts val="1100"/>
              <a:buChar char="○"/>
            </a:pPr>
            <a:r>
              <a:rPr lang="en">
                <a:solidFill>
                  <a:srgbClr val="222222"/>
                </a:solidFill>
              </a:rPr>
              <a:t>Home automation of air conditioning/lighting</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Security monitoring</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Healthcare</a:t>
            </a:r>
            <a:endParaRPr>
              <a:solidFill>
                <a:srgbClr val="222222"/>
              </a:solidFill>
            </a:endParaRPr>
          </a:p>
          <a:p>
            <a:pPr marL="914400" lvl="1" indent="-298450" algn="l" rtl="0">
              <a:spcBef>
                <a:spcPts val="0"/>
              </a:spcBef>
              <a:spcAft>
                <a:spcPts val="0"/>
              </a:spcAft>
              <a:buClr>
                <a:srgbClr val="222222"/>
              </a:buClr>
              <a:buSzPts val="1100"/>
              <a:buChar char="○"/>
            </a:pPr>
            <a:r>
              <a:rPr lang="en">
                <a:solidFill>
                  <a:srgbClr val="222222"/>
                </a:solidFill>
              </a:rPr>
              <a:t>Aspect of elderly people nursing (e.g., fall detection by monitoring the irregular output signals in the time domain—abnormal outputs in a short period followed by no outputs)</a:t>
            </a:r>
            <a:endParaRPr>
              <a:solidFill>
                <a:srgbClr val="222222"/>
              </a:solidFill>
            </a:endParaRPr>
          </a:p>
        </p:txBody>
      </p:sp>
      <p:pic>
        <p:nvPicPr>
          <p:cNvPr id="118" name="Google Shape;118;p18"/>
          <p:cNvPicPr preferRelativeResize="0"/>
          <p:nvPr/>
        </p:nvPicPr>
        <p:blipFill>
          <a:blip r:embed="rId3">
            <a:alphaModFix/>
          </a:blip>
          <a:stretch>
            <a:fillRect/>
          </a:stretch>
        </p:blipFill>
        <p:spPr>
          <a:xfrm>
            <a:off x="5118225" y="1717000"/>
            <a:ext cx="3621704" cy="29848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19"/>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Triboelectric sensors</a:t>
            </a:r>
            <a:endParaRPr/>
          </a:p>
        </p:txBody>
      </p:sp>
      <p:sp>
        <p:nvSpPr>
          <p:cNvPr id="124" name="Google Shape;124;p19"/>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Triboelectric sensors can produce self-generated electrical signals based on the coupling effect of contact electrification and electrostatic induction</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It show superior merits of simple configuration, great manufacturing compatibility, high scalability, no material limitation, and low cost</a:t>
            </a:r>
            <a:endParaRPr>
              <a:solidFill>
                <a:srgbClr val="222222"/>
              </a:solidFill>
            </a:endParaRPr>
          </a:p>
          <a:p>
            <a:pPr marL="0" lvl="0" indent="0" algn="l" rtl="0">
              <a:spcBef>
                <a:spcPts val="1200"/>
              </a:spcBef>
              <a:spcAft>
                <a:spcPts val="1200"/>
              </a:spcAft>
              <a:buNone/>
            </a:pPr>
            <a:endParaRPr>
              <a:solidFill>
                <a:srgbClr val="22222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Proposed Approach</a:t>
            </a:r>
            <a:endParaRPr/>
          </a:p>
        </p:txBody>
      </p:sp>
      <p:sp>
        <p:nvSpPr>
          <p:cNvPr id="130" name="Google Shape;130;p20"/>
          <p:cNvSpPr txBox="1">
            <a:spLocks noGrp="1"/>
          </p:cNvSpPr>
          <p:nvPr>
            <p:ph type="body" idx="1"/>
          </p:nvPr>
        </p:nvSpPr>
        <p:spPr>
          <a:xfrm>
            <a:off x="729450" y="2078875"/>
            <a:ext cx="7688700" cy="3064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Clr>
                <a:srgbClr val="222222"/>
              </a:buClr>
              <a:buSzPts val="1300"/>
              <a:buChar char="●"/>
            </a:pPr>
            <a:r>
              <a:rPr lang="en">
                <a:solidFill>
                  <a:srgbClr val="222222"/>
                </a:solidFill>
              </a:rPr>
              <a:t>A distinct electrode pattern with varying coverage rate is designed for each DLES-mat</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This mimics the unique identification of the QR (quick response) code system</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With the parallel connection in an interval scheme, minimal two-electrode outputs with distinguishable and stable characteristics for the whole DLES-mat array can be achieved</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Based on the relative magnitude of output signals, indoor positioning and activity monitoring can be performed</a:t>
            </a:r>
            <a:endParaRPr>
              <a:solidFill>
                <a:srgbClr val="222222"/>
              </a:solidFill>
            </a:endParaRPr>
          </a:p>
          <a:p>
            <a:pPr marL="457200" lvl="0" indent="-311150" algn="l" rtl="0">
              <a:spcBef>
                <a:spcPts val="0"/>
              </a:spcBef>
              <a:spcAft>
                <a:spcPts val="0"/>
              </a:spcAft>
              <a:buClr>
                <a:srgbClr val="222222"/>
              </a:buClr>
              <a:buSzPts val="1300"/>
              <a:buChar char="●"/>
            </a:pPr>
            <a:r>
              <a:rPr lang="en">
                <a:solidFill>
                  <a:srgbClr val="222222"/>
                </a:solidFill>
              </a:rPr>
              <a:t>With the integrated DL-based data analytics, identity information associated with walking gait patterns can be extracted from the output signals using the convolutional neural network (CNN) model</a:t>
            </a:r>
            <a:endParaRPr>
              <a:solidFill>
                <a:srgbClr val="222222"/>
              </a:solidFill>
            </a:endParaRPr>
          </a:p>
          <a:p>
            <a:pPr marL="0" lvl="0" indent="0" algn="l" rtl="0">
              <a:spcBef>
                <a:spcPts val="1200"/>
              </a:spcBef>
              <a:spcAft>
                <a:spcPts val="1200"/>
              </a:spcAft>
              <a:buNone/>
            </a:pPr>
            <a:endParaRPr>
              <a:solidFill>
                <a:srgbClr val="22222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22"/>
          <p:cNvPicPr preferRelativeResize="0"/>
          <p:nvPr/>
        </p:nvPicPr>
        <p:blipFill>
          <a:blip r:embed="rId3">
            <a:alphaModFix/>
          </a:blip>
          <a:stretch>
            <a:fillRect/>
          </a:stretch>
        </p:blipFill>
        <p:spPr>
          <a:xfrm>
            <a:off x="1811800" y="103050"/>
            <a:ext cx="5520378" cy="4838700"/>
          </a:xfrm>
          <a:prstGeom prst="rect">
            <a:avLst/>
          </a:prstGeom>
          <a:noFill/>
          <a:ln>
            <a:noFill/>
          </a:ln>
        </p:spPr>
      </p:pic>
      <p:sp>
        <p:nvSpPr>
          <p:cNvPr id="142" name="Google Shape;142;p22"/>
          <p:cNvSpPr txBox="1"/>
          <p:nvPr/>
        </p:nvSpPr>
        <p:spPr>
          <a:xfrm>
            <a:off x="5945950" y="3679650"/>
            <a:ext cx="31614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
              <a:t>Electrode patterns are printed  on a polyethylene terephthalate (PET) film and further packaging with another polyvinyl chloride (PVC) film.</a:t>
            </a:r>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1593</Words>
  <Application>Microsoft Office PowerPoint</Application>
  <PresentationFormat>On-screen Show (16:9)</PresentationFormat>
  <Paragraphs>110</Paragraphs>
  <Slides>32</Slides>
  <Notes>32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Lato</vt:lpstr>
      <vt:lpstr>Raleway</vt:lpstr>
      <vt:lpstr>Arial</vt:lpstr>
      <vt:lpstr>Roboto</vt:lpstr>
      <vt:lpstr>Streamline</vt:lpstr>
      <vt:lpstr>Deep learning enabled smart mats as a scalable floor monitoring system</vt:lpstr>
      <vt:lpstr>Table of Content</vt:lpstr>
      <vt:lpstr>Introduction</vt:lpstr>
      <vt:lpstr>Existing Solutions</vt:lpstr>
      <vt:lpstr>Solution</vt:lpstr>
      <vt:lpstr>Real World Applications</vt:lpstr>
      <vt:lpstr>Triboelectric sensors</vt:lpstr>
      <vt:lpstr>Proposed Approach</vt:lpstr>
      <vt:lpstr>PowerPoint Presentation</vt:lpstr>
      <vt:lpstr>PowerPoint Presentation</vt:lpstr>
      <vt:lpstr>Electrode Coverage Area</vt:lpstr>
      <vt:lpstr>Data Collection Example</vt:lpstr>
      <vt:lpstr>Working</vt:lpstr>
      <vt:lpstr>Data Collection</vt:lpstr>
      <vt:lpstr>PowerPoint Presentation</vt:lpstr>
      <vt:lpstr>PowerPoint Presentation</vt:lpstr>
      <vt:lpstr>Data Collection (Contd.)</vt:lpstr>
      <vt:lpstr>PowerPoint Presentation</vt:lpstr>
      <vt:lpstr>Data Collection (Contd.)</vt:lpstr>
      <vt:lpstr>PowerPoint Presentation</vt:lpstr>
      <vt:lpstr>PowerPoint Presentation</vt:lpstr>
      <vt:lpstr>PowerPoint Presentation</vt:lpstr>
      <vt:lpstr>DL-based Data Analytics</vt:lpstr>
      <vt:lpstr>PowerPoint Presentation</vt:lpstr>
      <vt:lpstr>Results</vt:lpstr>
      <vt:lpstr>Results (Contd.)</vt:lpstr>
      <vt:lpstr>Results (Contd.)</vt:lpstr>
      <vt:lpstr>Cost estimation of the fabricated DLES-mats</vt:lpstr>
      <vt:lpstr>PowerPoint Presentation</vt:lpstr>
      <vt:lpstr>Movie Demo</vt:lpstr>
      <vt:lpstr>Reference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enabled smart mats as a scalable floor monitoring system</dc:title>
  <cp:lastModifiedBy>Sarwan Ali</cp:lastModifiedBy>
  <cp:revision>4</cp:revision>
  <dcterms:modified xsi:type="dcterms:W3CDTF">2021-10-26T16:31:31Z</dcterms:modified>
</cp:coreProperties>
</file>